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58" r:id="rId3"/>
    <p:sldId id="259" r:id="rId4"/>
    <p:sldId id="260" r:id="rId5"/>
    <p:sldId id="261"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2476"/>
  </p:normalViewPr>
  <p:slideViewPr>
    <p:cSldViewPr>
      <p:cViewPr varScale="1">
        <p:scale>
          <a:sx n="97" d="100"/>
          <a:sy n="97" d="100"/>
        </p:scale>
        <p:origin x="1448"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68347F-6F49-4840-9F6E-425D2DA87845}" type="datetimeFigureOut">
              <a:rPr lang="en-US" smtClean="0"/>
              <a:t>9/23/25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3405A1-35CA-4587-B7AF-F41D9AFAE099}" type="slidenum">
              <a:rPr lang="en-US" smtClean="0"/>
              <a:t>‹#›</a:t>
            </a:fld>
            <a:endParaRPr lang="en-US"/>
          </a:p>
        </p:txBody>
      </p:sp>
    </p:spTree>
    <p:extLst>
      <p:ext uri="{BB962C8B-B14F-4D97-AF65-F5344CB8AC3E}">
        <p14:creationId xmlns:p14="http://schemas.microsoft.com/office/powerpoint/2010/main" val="1717476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11F2E9-6D95-463B-A330-E6CB9970A4AF}" type="slidenum">
              <a:rPr lang="en-US" smtClean="0"/>
              <a:pPr fontAlgn="base">
                <a:spcBef>
                  <a:spcPct val="0"/>
                </a:spcBef>
                <a:spcAft>
                  <a:spcPct val="0"/>
                </a:spcAft>
                <a:defRPr/>
              </a:pPr>
              <a:t>1</a:t>
            </a:fld>
            <a:endParaRPr lang="en-US"/>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
        <p:nvSpPr>
          <p:cNvPr id="2" name="Header Placeholder 1"/>
          <p:cNvSpPr>
            <a:spLocks noGrp="1"/>
          </p:cNvSpPr>
          <p:nvPr>
            <p:ph type="hdr" sz="quarter"/>
          </p:nvPr>
        </p:nvSpPr>
        <p:spPr/>
        <p:txBody>
          <a:bodyPr/>
          <a:lstStyle/>
          <a:p>
            <a:pPr>
              <a:defRPr/>
            </a:pPr>
            <a:r>
              <a:rPr lang="fi-FI"/>
              <a:t>Nafisah Yuliani, Teknik Riset Operasional</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735D2E2-0518-4DB5-9CBC-3A5EEFC2FF16}" type="datetimeFigureOut">
              <a:rPr lang="en-US" smtClean="0"/>
              <a:t>9/23/25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DECBB-6779-420F-B42F-2C556E09E110}" type="slidenum">
              <a:rPr lang="en-US" smtClean="0"/>
              <a:t>‹#›</a:t>
            </a:fld>
            <a:endParaRPr lang="en-US"/>
          </a:p>
        </p:txBody>
      </p:sp>
    </p:spTree>
    <p:extLst>
      <p:ext uri="{BB962C8B-B14F-4D97-AF65-F5344CB8AC3E}">
        <p14:creationId xmlns:p14="http://schemas.microsoft.com/office/powerpoint/2010/main" val="1570761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35D2E2-0518-4DB5-9CBC-3A5EEFC2FF16}" type="datetimeFigureOut">
              <a:rPr lang="en-US" smtClean="0"/>
              <a:t>9/23/25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DECBB-6779-420F-B42F-2C556E09E110}" type="slidenum">
              <a:rPr lang="en-US" smtClean="0"/>
              <a:t>‹#›</a:t>
            </a:fld>
            <a:endParaRPr lang="en-US"/>
          </a:p>
        </p:txBody>
      </p:sp>
    </p:spTree>
    <p:extLst>
      <p:ext uri="{BB962C8B-B14F-4D97-AF65-F5344CB8AC3E}">
        <p14:creationId xmlns:p14="http://schemas.microsoft.com/office/powerpoint/2010/main" val="1309875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35D2E2-0518-4DB5-9CBC-3A5EEFC2FF16}" type="datetimeFigureOut">
              <a:rPr lang="en-US" smtClean="0"/>
              <a:t>9/23/25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DECBB-6779-420F-B42F-2C556E09E110}" type="slidenum">
              <a:rPr lang="en-US" smtClean="0"/>
              <a:t>‹#›</a:t>
            </a:fld>
            <a:endParaRPr lang="en-US"/>
          </a:p>
        </p:txBody>
      </p:sp>
    </p:spTree>
    <p:extLst>
      <p:ext uri="{BB962C8B-B14F-4D97-AF65-F5344CB8AC3E}">
        <p14:creationId xmlns:p14="http://schemas.microsoft.com/office/powerpoint/2010/main" val="1250612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35D2E2-0518-4DB5-9CBC-3A5EEFC2FF16}" type="datetimeFigureOut">
              <a:rPr lang="en-US" smtClean="0"/>
              <a:t>9/23/25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6DECBB-6779-420F-B42F-2C556E09E110}" type="slidenum">
              <a:rPr lang="en-US" smtClean="0"/>
              <a:t>‹#›</a:t>
            </a:fld>
            <a:endParaRPr lang="en-US"/>
          </a:p>
        </p:txBody>
      </p:sp>
    </p:spTree>
    <p:extLst>
      <p:ext uri="{BB962C8B-B14F-4D97-AF65-F5344CB8AC3E}">
        <p14:creationId xmlns:p14="http://schemas.microsoft.com/office/powerpoint/2010/main" val="734122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35D2E2-0518-4DB5-9CBC-3A5EEFC2FF16}" type="datetimeFigureOut">
              <a:rPr lang="en-US" smtClean="0"/>
              <a:t>9/23/25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6DECBB-6779-420F-B42F-2C556E09E110}" type="slidenum">
              <a:rPr lang="en-US" smtClean="0"/>
              <a:t>‹#›</a:t>
            </a:fld>
            <a:endParaRPr lang="en-US"/>
          </a:p>
        </p:txBody>
      </p:sp>
    </p:spTree>
    <p:extLst>
      <p:ext uri="{BB962C8B-B14F-4D97-AF65-F5344CB8AC3E}">
        <p14:creationId xmlns:p14="http://schemas.microsoft.com/office/powerpoint/2010/main" val="1087066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735D2E2-0518-4DB5-9CBC-3A5EEFC2FF16}" type="datetimeFigureOut">
              <a:rPr lang="en-US" smtClean="0"/>
              <a:t>9/23/25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6DECBB-6779-420F-B42F-2C556E09E110}" type="slidenum">
              <a:rPr lang="en-US" smtClean="0"/>
              <a:t>‹#›</a:t>
            </a:fld>
            <a:endParaRPr lang="en-US"/>
          </a:p>
        </p:txBody>
      </p:sp>
    </p:spTree>
    <p:extLst>
      <p:ext uri="{BB962C8B-B14F-4D97-AF65-F5344CB8AC3E}">
        <p14:creationId xmlns:p14="http://schemas.microsoft.com/office/powerpoint/2010/main" val="2733450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35D2E2-0518-4DB5-9CBC-3A5EEFC2FF16}" type="datetimeFigureOut">
              <a:rPr lang="en-US" smtClean="0"/>
              <a:t>9/23/25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6DECBB-6779-420F-B42F-2C556E09E110}" type="slidenum">
              <a:rPr lang="en-US" smtClean="0"/>
              <a:t>‹#›</a:t>
            </a:fld>
            <a:endParaRPr lang="en-US"/>
          </a:p>
        </p:txBody>
      </p:sp>
    </p:spTree>
    <p:extLst>
      <p:ext uri="{BB962C8B-B14F-4D97-AF65-F5344CB8AC3E}">
        <p14:creationId xmlns:p14="http://schemas.microsoft.com/office/powerpoint/2010/main" val="3838959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35D2E2-0518-4DB5-9CBC-3A5EEFC2FF16}" type="datetimeFigureOut">
              <a:rPr lang="en-US" smtClean="0"/>
              <a:t>9/23/25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6DECBB-6779-420F-B42F-2C556E09E110}" type="slidenum">
              <a:rPr lang="en-US" smtClean="0"/>
              <a:t>‹#›</a:t>
            </a:fld>
            <a:endParaRPr lang="en-US"/>
          </a:p>
        </p:txBody>
      </p:sp>
    </p:spTree>
    <p:extLst>
      <p:ext uri="{BB962C8B-B14F-4D97-AF65-F5344CB8AC3E}">
        <p14:creationId xmlns:p14="http://schemas.microsoft.com/office/powerpoint/2010/main" val="3783262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35D2E2-0518-4DB5-9CBC-3A5EEFC2FF16}" type="datetimeFigureOut">
              <a:rPr lang="en-US" smtClean="0"/>
              <a:t>9/23/25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6DECBB-6779-420F-B42F-2C556E09E110}" type="slidenum">
              <a:rPr lang="en-US" smtClean="0"/>
              <a:t>‹#›</a:t>
            </a:fld>
            <a:endParaRPr lang="en-US"/>
          </a:p>
        </p:txBody>
      </p:sp>
    </p:spTree>
    <p:extLst>
      <p:ext uri="{BB962C8B-B14F-4D97-AF65-F5344CB8AC3E}">
        <p14:creationId xmlns:p14="http://schemas.microsoft.com/office/powerpoint/2010/main" val="3154844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35D2E2-0518-4DB5-9CBC-3A5EEFC2FF16}" type="datetimeFigureOut">
              <a:rPr lang="en-US" smtClean="0"/>
              <a:t>9/23/25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DECBB-6779-420F-B42F-2C556E09E110}" type="slidenum">
              <a:rPr lang="en-US" smtClean="0"/>
              <a:t>‹#›</a:t>
            </a:fld>
            <a:endParaRPr lang="en-US"/>
          </a:p>
        </p:txBody>
      </p:sp>
    </p:spTree>
    <p:extLst>
      <p:ext uri="{BB962C8B-B14F-4D97-AF65-F5344CB8AC3E}">
        <p14:creationId xmlns:p14="http://schemas.microsoft.com/office/powerpoint/2010/main" val="3854664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35D2E2-0518-4DB5-9CBC-3A5EEFC2FF16}" type="datetimeFigureOut">
              <a:rPr lang="en-US" smtClean="0"/>
              <a:t>9/23/25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DECBB-6779-420F-B42F-2C556E09E110}" type="slidenum">
              <a:rPr lang="en-US" smtClean="0"/>
              <a:t>‹#›</a:t>
            </a:fld>
            <a:endParaRPr lang="en-US"/>
          </a:p>
        </p:txBody>
      </p:sp>
    </p:spTree>
    <p:extLst>
      <p:ext uri="{BB962C8B-B14F-4D97-AF65-F5344CB8AC3E}">
        <p14:creationId xmlns:p14="http://schemas.microsoft.com/office/powerpoint/2010/main" val="3442543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35D2E2-0518-4DB5-9CBC-3A5EEFC2FF16}" type="datetimeFigureOut">
              <a:rPr lang="en-US" smtClean="0"/>
              <a:t>9/23/25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6DECBB-6779-420F-B42F-2C556E09E110}" type="slidenum">
              <a:rPr lang="en-US" smtClean="0"/>
              <a:t>‹#›</a:t>
            </a:fld>
            <a:endParaRPr lang="en-US"/>
          </a:p>
        </p:txBody>
      </p:sp>
    </p:spTree>
    <p:extLst>
      <p:ext uri="{BB962C8B-B14F-4D97-AF65-F5344CB8AC3E}">
        <p14:creationId xmlns:p14="http://schemas.microsoft.com/office/powerpoint/2010/main" val="3031201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Rectangle 8"/>
          <p:cNvSpPr>
            <a:spLocks noGrp="1" noChangeArrowheads="1"/>
          </p:cNvSpPr>
          <p:nvPr>
            <p:ph type="title"/>
          </p:nvPr>
        </p:nvSpPr>
        <p:spPr/>
        <p:txBody>
          <a:bodyPr rtlCol="0">
            <a:normAutofit fontScale="90000"/>
          </a:bodyPr>
          <a:lstStyle/>
          <a:p>
            <a:pPr eaLnBrk="1" fontAlgn="auto" hangingPunct="1">
              <a:spcAft>
                <a:spcPts val="0"/>
              </a:spcAft>
              <a:defRPr/>
            </a:pPr>
            <a:r>
              <a:rPr lang="en-US" sz="4000"/>
              <a:t>PENDAHULUAN</a:t>
            </a:r>
            <a:br>
              <a:rPr lang="en-US" sz="4000"/>
            </a:br>
            <a:endParaRPr lang="en-US" sz="4000"/>
          </a:p>
        </p:txBody>
      </p:sp>
      <p:sp>
        <p:nvSpPr>
          <p:cNvPr id="3075" name="Rectangle 9"/>
          <p:cNvSpPr>
            <a:spLocks noGrp="1" noChangeArrowheads="1"/>
          </p:cNvSpPr>
          <p:nvPr>
            <p:ph type="body" idx="1"/>
          </p:nvPr>
        </p:nvSpPr>
        <p:spPr/>
        <p:txBody>
          <a:bodyPr/>
          <a:lstStyle/>
          <a:p>
            <a:pPr eaLnBrk="1" hangingPunct="1">
              <a:buFontTx/>
              <a:buNone/>
            </a:pPr>
            <a:r>
              <a:rPr lang="en-US" dirty="0" err="1"/>
              <a:t>Definisi</a:t>
            </a:r>
            <a:r>
              <a:rPr lang="en-US" dirty="0"/>
              <a:t> : </a:t>
            </a:r>
          </a:p>
          <a:p>
            <a:pPr eaLnBrk="1" hangingPunct="1">
              <a:buFontTx/>
              <a:buNone/>
            </a:pPr>
            <a:r>
              <a:rPr lang="id-ID" dirty="0"/>
              <a:t>Teknik riset operasional </a:t>
            </a:r>
            <a:r>
              <a:rPr lang="en-US" dirty="0" err="1"/>
              <a:t>adalah</a:t>
            </a:r>
            <a:r>
              <a:rPr lang="en-US" dirty="0"/>
              <a:t> </a:t>
            </a:r>
            <a:r>
              <a:rPr lang="en-US" dirty="0" err="1"/>
              <a:t>suatu</a:t>
            </a:r>
            <a:r>
              <a:rPr lang="en-US" dirty="0"/>
              <a:t> </a:t>
            </a:r>
            <a:r>
              <a:rPr lang="en-US" dirty="0" err="1"/>
              <a:t>teknik</a:t>
            </a:r>
            <a:r>
              <a:rPr lang="en-US" dirty="0"/>
              <a:t> </a:t>
            </a:r>
            <a:r>
              <a:rPr lang="en-US" dirty="0" err="1"/>
              <a:t>penyelesaian</a:t>
            </a:r>
            <a:r>
              <a:rPr lang="en-US" dirty="0"/>
              <a:t> optimal </a:t>
            </a:r>
            <a:r>
              <a:rPr lang="en-US" dirty="0" err="1"/>
              <a:t>atas</a:t>
            </a:r>
            <a:r>
              <a:rPr lang="en-US" dirty="0"/>
              <a:t> </a:t>
            </a:r>
            <a:r>
              <a:rPr lang="en-US" dirty="0" err="1"/>
              <a:t>suatu</a:t>
            </a:r>
            <a:r>
              <a:rPr lang="en-US" dirty="0"/>
              <a:t> </a:t>
            </a:r>
            <a:r>
              <a:rPr lang="en-US" dirty="0" err="1"/>
              <a:t>problema</a:t>
            </a:r>
            <a:r>
              <a:rPr lang="en-US" dirty="0"/>
              <a:t> </a:t>
            </a:r>
            <a:r>
              <a:rPr lang="en-US" dirty="0" err="1"/>
              <a:t>keputusan</a:t>
            </a:r>
            <a:r>
              <a:rPr lang="en-US" dirty="0"/>
              <a:t> </a:t>
            </a:r>
            <a:r>
              <a:rPr lang="en-US" dirty="0" err="1"/>
              <a:t>dengan</a:t>
            </a:r>
            <a:r>
              <a:rPr lang="en-US" dirty="0"/>
              <a:t> </a:t>
            </a:r>
            <a:r>
              <a:rPr lang="en-US" dirty="0" err="1"/>
              <a:t>cara</a:t>
            </a:r>
            <a:r>
              <a:rPr lang="en-US" dirty="0"/>
              <a:t> </a:t>
            </a:r>
            <a:r>
              <a:rPr lang="en-US" dirty="0" err="1"/>
              <a:t>menentukan</a:t>
            </a:r>
            <a:r>
              <a:rPr lang="en-US" dirty="0"/>
              <a:t> </a:t>
            </a:r>
            <a:r>
              <a:rPr lang="en-US" dirty="0" err="1"/>
              <a:t>terlebih</a:t>
            </a:r>
            <a:r>
              <a:rPr lang="en-US" dirty="0"/>
              <a:t> </a:t>
            </a:r>
            <a:r>
              <a:rPr lang="en-US" dirty="0" err="1"/>
              <a:t>dahulu</a:t>
            </a:r>
            <a:r>
              <a:rPr lang="en-US" dirty="0"/>
              <a:t> </a:t>
            </a:r>
            <a:r>
              <a:rPr lang="en-US" dirty="0" err="1"/>
              <a:t>fungsi</a:t>
            </a:r>
            <a:r>
              <a:rPr lang="en-US" dirty="0"/>
              <a:t> </a:t>
            </a:r>
            <a:r>
              <a:rPr lang="en-US" dirty="0" err="1"/>
              <a:t>tujuan</a:t>
            </a:r>
            <a:r>
              <a:rPr lang="en-US" dirty="0"/>
              <a:t> (</a:t>
            </a:r>
            <a:r>
              <a:rPr lang="en-US" dirty="0" err="1"/>
              <a:t>maksimisasi</a:t>
            </a:r>
            <a:r>
              <a:rPr lang="en-US" dirty="0"/>
              <a:t>/</a:t>
            </a:r>
            <a:r>
              <a:rPr lang="en-US" dirty="0" err="1"/>
              <a:t>minimisasi</a:t>
            </a:r>
            <a:r>
              <a:rPr lang="en-US" dirty="0"/>
              <a:t>) dan </a:t>
            </a:r>
            <a:r>
              <a:rPr lang="en-US" dirty="0" err="1"/>
              <a:t>kendala-kendala</a:t>
            </a:r>
            <a:r>
              <a:rPr lang="en-US" dirty="0"/>
              <a:t> yang </a:t>
            </a:r>
            <a:r>
              <a:rPr lang="en-US" dirty="0" err="1"/>
              <a:t>ada</a:t>
            </a:r>
            <a:r>
              <a:rPr lang="en-US" dirty="0"/>
              <a:t> </a:t>
            </a:r>
            <a:r>
              <a:rPr lang="en-US" dirty="0" err="1"/>
              <a:t>ke</a:t>
            </a:r>
            <a:r>
              <a:rPr lang="en-US" dirty="0"/>
              <a:t> </a:t>
            </a:r>
            <a:r>
              <a:rPr lang="en-US" dirty="0" err="1"/>
              <a:t>dalam</a:t>
            </a:r>
            <a:r>
              <a:rPr lang="en-US" dirty="0"/>
              <a:t> model </a:t>
            </a:r>
            <a:r>
              <a:rPr lang="en-US" dirty="0" err="1"/>
              <a:t>matematik</a:t>
            </a:r>
            <a:r>
              <a:rPr lang="en-US" dirty="0"/>
              <a:t> </a:t>
            </a:r>
            <a:r>
              <a:rPr lang="en-US" dirty="0" err="1"/>
              <a:t>persamaan</a:t>
            </a:r>
            <a:r>
              <a:rPr lang="en-US" dirty="0"/>
              <a:t> linier</a:t>
            </a:r>
          </a:p>
          <a:p>
            <a:pPr eaLnBrk="1" hangingPunct="1">
              <a:buFontTx/>
              <a:buNone/>
            </a:pPr>
            <a:endParaRPr lang="en-US" dirty="0"/>
          </a:p>
        </p:txBody>
      </p:sp>
    </p:spTree>
    <p:extLst>
      <p:ext uri="{BB962C8B-B14F-4D97-AF65-F5344CB8AC3E}">
        <p14:creationId xmlns:p14="http://schemas.microsoft.com/office/powerpoint/2010/main" val="1617570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t>Langkah-langkah</a:t>
            </a:r>
          </a:p>
        </p:txBody>
      </p:sp>
      <p:sp>
        <p:nvSpPr>
          <p:cNvPr id="4099" name="Rectangle 3"/>
          <p:cNvSpPr>
            <a:spLocks noGrp="1" noChangeArrowheads="1"/>
          </p:cNvSpPr>
          <p:nvPr>
            <p:ph type="body" idx="1"/>
          </p:nvPr>
        </p:nvSpPr>
        <p:spPr/>
        <p:txBody>
          <a:bodyPr/>
          <a:lstStyle/>
          <a:p>
            <a:pPr eaLnBrk="1" hangingPunct="1"/>
            <a:r>
              <a:rPr lang="en-US"/>
              <a:t>Mengidentifikasi masalah</a:t>
            </a:r>
          </a:p>
          <a:p>
            <a:pPr eaLnBrk="1" hangingPunct="1"/>
            <a:r>
              <a:rPr lang="en-US"/>
              <a:t>Mengidentifikasi parameter masalah (variabel, tujuan, kendala)</a:t>
            </a:r>
          </a:p>
          <a:p>
            <a:pPr eaLnBrk="1" hangingPunct="1"/>
            <a:r>
              <a:rPr lang="en-US"/>
              <a:t>Pembuatan model matematika</a:t>
            </a:r>
          </a:p>
          <a:p>
            <a:pPr eaLnBrk="1" hangingPunct="1"/>
            <a:r>
              <a:rPr lang="en-US"/>
              <a:t>Solusi terbaik</a:t>
            </a:r>
          </a:p>
          <a:p>
            <a:pPr eaLnBrk="1" hangingPunct="1"/>
            <a:r>
              <a:rPr lang="en-US"/>
              <a:t>Implementasi</a:t>
            </a:r>
          </a:p>
        </p:txBody>
      </p:sp>
    </p:spTree>
    <p:extLst>
      <p:ext uri="{BB962C8B-B14F-4D97-AF65-F5344CB8AC3E}">
        <p14:creationId xmlns:p14="http://schemas.microsoft.com/office/powerpoint/2010/main" val="306280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74638"/>
            <a:ext cx="8229600" cy="417512"/>
          </a:xfrm>
        </p:spPr>
        <p:txBody>
          <a:bodyPr>
            <a:normAutofit fontScale="90000"/>
          </a:bodyPr>
          <a:lstStyle/>
          <a:p>
            <a:r>
              <a:rPr lang="en-US"/>
              <a:t>Keterangan:</a:t>
            </a:r>
          </a:p>
        </p:txBody>
      </p:sp>
      <p:sp>
        <p:nvSpPr>
          <p:cNvPr id="3" name="Content Placeholder 2"/>
          <p:cNvSpPr>
            <a:spLocks noGrp="1"/>
          </p:cNvSpPr>
          <p:nvPr>
            <p:ph idx="1"/>
          </p:nvPr>
        </p:nvSpPr>
        <p:spPr>
          <a:xfrm>
            <a:off x="457200" y="836613"/>
            <a:ext cx="8229600" cy="5289550"/>
          </a:xfrm>
        </p:spPr>
        <p:txBody>
          <a:bodyPr>
            <a:normAutofit fontScale="92500" lnSpcReduction="10000"/>
          </a:bodyPr>
          <a:lstStyle/>
          <a:p>
            <a:pPr marL="514350" indent="-514350">
              <a:buFont typeface="Arial" charset="0"/>
              <a:buAutoNum type="arabicPeriod"/>
              <a:defRPr/>
            </a:pPr>
            <a:r>
              <a:rPr lang="en-US" sz="2800" dirty="0" err="1"/>
              <a:t>Mengenali</a:t>
            </a:r>
            <a:r>
              <a:rPr lang="en-US" sz="2800" dirty="0"/>
              <a:t> </a:t>
            </a:r>
            <a:r>
              <a:rPr lang="en-US" sz="2800" dirty="0" err="1"/>
              <a:t>dan</a:t>
            </a:r>
            <a:r>
              <a:rPr lang="en-US" sz="2800" dirty="0"/>
              <a:t> </a:t>
            </a:r>
            <a:r>
              <a:rPr lang="en-US" sz="2800" dirty="0" err="1"/>
              <a:t>mempelajari</a:t>
            </a:r>
            <a:r>
              <a:rPr lang="en-US" sz="2800" dirty="0"/>
              <a:t> </a:t>
            </a:r>
            <a:r>
              <a:rPr lang="en-US" sz="2800" dirty="0" err="1"/>
              <a:t>masalah-masalah</a:t>
            </a:r>
            <a:r>
              <a:rPr lang="en-US" sz="2800" dirty="0"/>
              <a:t> yang </a:t>
            </a:r>
            <a:r>
              <a:rPr lang="en-US" sz="2800" dirty="0" err="1"/>
              <a:t>terdapat</a:t>
            </a:r>
            <a:r>
              <a:rPr lang="en-US" sz="2800" dirty="0"/>
              <a:t> </a:t>
            </a:r>
            <a:r>
              <a:rPr lang="en-US" sz="2800" dirty="0" err="1"/>
              <a:t>dalam</a:t>
            </a:r>
            <a:r>
              <a:rPr lang="en-US" sz="2800" dirty="0"/>
              <a:t> </a:t>
            </a:r>
            <a:r>
              <a:rPr lang="en-US" sz="2800" dirty="0" err="1"/>
              <a:t>organisasi</a:t>
            </a:r>
            <a:endParaRPr lang="en-US" sz="2800" dirty="0"/>
          </a:p>
          <a:p>
            <a:pPr marL="514350" indent="-514350">
              <a:buFont typeface="Arial" charset="0"/>
              <a:buAutoNum type="arabicPeriod"/>
              <a:defRPr/>
            </a:pPr>
            <a:r>
              <a:rPr lang="en-US" sz="2800" dirty="0" err="1"/>
              <a:t>Masalah</a:t>
            </a:r>
            <a:r>
              <a:rPr lang="en-US" sz="2800" dirty="0"/>
              <a:t> </a:t>
            </a:r>
            <a:r>
              <a:rPr lang="en-US" sz="2800" dirty="0" err="1"/>
              <a:t>tersebut</a:t>
            </a:r>
            <a:r>
              <a:rPr lang="en-US" sz="2800" dirty="0"/>
              <a:t> </a:t>
            </a:r>
            <a:r>
              <a:rPr lang="en-US" sz="2800" dirty="0" err="1"/>
              <a:t>harus</a:t>
            </a:r>
            <a:r>
              <a:rPr lang="en-US" sz="2800" dirty="0"/>
              <a:t> </a:t>
            </a:r>
            <a:r>
              <a:rPr lang="en-US" sz="2800" dirty="0" err="1"/>
              <a:t>dapat</a:t>
            </a:r>
            <a:r>
              <a:rPr lang="en-US" sz="2800" dirty="0"/>
              <a:t> </a:t>
            </a:r>
            <a:r>
              <a:rPr lang="en-US" sz="2800" dirty="0" err="1"/>
              <a:t>dijabarkan</a:t>
            </a:r>
            <a:r>
              <a:rPr lang="en-US" sz="2800" dirty="0"/>
              <a:t> </a:t>
            </a:r>
            <a:r>
              <a:rPr lang="en-US" sz="2800" dirty="0" err="1"/>
              <a:t>dan</a:t>
            </a:r>
            <a:r>
              <a:rPr lang="en-US" sz="2800" dirty="0"/>
              <a:t> </a:t>
            </a:r>
            <a:r>
              <a:rPr lang="en-US" sz="2800" dirty="0" err="1"/>
              <a:t>ditegaskan</a:t>
            </a:r>
            <a:r>
              <a:rPr lang="en-US" sz="2800" dirty="0"/>
              <a:t> </a:t>
            </a:r>
            <a:r>
              <a:rPr lang="en-US" sz="2800" dirty="0" err="1"/>
              <a:t>dengan</a:t>
            </a:r>
            <a:r>
              <a:rPr lang="en-US" sz="2800" dirty="0"/>
              <a:t> </a:t>
            </a:r>
            <a:r>
              <a:rPr lang="en-US" sz="2800" dirty="0" err="1"/>
              <a:t>singkat</a:t>
            </a:r>
            <a:r>
              <a:rPr lang="en-US" sz="2800" dirty="0"/>
              <a:t> </a:t>
            </a:r>
            <a:r>
              <a:rPr lang="en-US" sz="2800" dirty="0" err="1"/>
              <a:t>dan</a:t>
            </a:r>
            <a:r>
              <a:rPr lang="en-US" sz="2800" dirty="0"/>
              <a:t> </a:t>
            </a:r>
            <a:r>
              <a:rPr lang="en-US" sz="2800" dirty="0" err="1"/>
              <a:t>jelas</a:t>
            </a:r>
            <a:r>
              <a:rPr lang="en-US" sz="2800" dirty="0"/>
              <a:t>.</a:t>
            </a:r>
          </a:p>
          <a:p>
            <a:pPr marL="514350" indent="-514350">
              <a:buFont typeface="Arial" charset="0"/>
              <a:buAutoNum type="arabicPeriod"/>
              <a:defRPr/>
            </a:pPr>
            <a:r>
              <a:rPr lang="en-US" sz="2800" dirty="0" err="1"/>
              <a:t>Pembuatan</a:t>
            </a:r>
            <a:r>
              <a:rPr lang="en-US" sz="2800" dirty="0"/>
              <a:t> model:</a:t>
            </a:r>
          </a:p>
          <a:p>
            <a:pPr marL="693738" indent="0">
              <a:buFont typeface="Arial" charset="0"/>
              <a:buNone/>
              <a:defRPr/>
            </a:pPr>
            <a:r>
              <a:rPr lang="en-US" sz="2800" dirty="0"/>
              <a:t>a. Parameter </a:t>
            </a:r>
            <a:r>
              <a:rPr lang="en-US" sz="2800" dirty="0" err="1"/>
              <a:t>adalah</a:t>
            </a:r>
            <a:r>
              <a:rPr lang="en-US" sz="2800" dirty="0"/>
              <a:t> </a:t>
            </a:r>
            <a:r>
              <a:rPr lang="en-US" sz="2800" dirty="0" err="1"/>
              <a:t>nilai</a:t>
            </a:r>
            <a:r>
              <a:rPr lang="en-US" sz="2800" dirty="0"/>
              <a:t> </a:t>
            </a:r>
            <a:r>
              <a:rPr lang="en-US" sz="2800" dirty="0" err="1"/>
              <a:t>konstan</a:t>
            </a:r>
            <a:r>
              <a:rPr lang="en-US" sz="2800" dirty="0"/>
              <a:t> yang </a:t>
            </a:r>
            <a:r>
              <a:rPr lang="en-US" sz="2800" dirty="0" err="1"/>
              <a:t>biasanya</a:t>
            </a:r>
            <a:r>
              <a:rPr lang="en-US" sz="2800" dirty="0"/>
              <a:t> </a:t>
            </a:r>
            <a:r>
              <a:rPr lang="en-US" sz="2800" dirty="0" err="1"/>
              <a:t>merupakan</a:t>
            </a:r>
            <a:r>
              <a:rPr lang="en-US" sz="2800" dirty="0"/>
              <a:t> </a:t>
            </a:r>
            <a:r>
              <a:rPr lang="en-US" sz="2800" dirty="0" err="1"/>
              <a:t>koefisien</a:t>
            </a:r>
            <a:r>
              <a:rPr lang="en-US" sz="2800" dirty="0"/>
              <a:t> </a:t>
            </a:r>
            <a:r>
              <a:rPr lang="en-US" sz="2800" dirty="0" err="1"/>
              <a:t>dari</a:t>
            </a:r>
            <a:r>
              <a:rPr lang="en-US" sz="2800" dirty="0"/>
              <a:t> </a:t>
            </a:r>
            <a:r>
              <a:rPr lang="en-US" sz="2800" dirty="0" err="1"/>
              <a:t>variabel-variabel</a:t>
            </a:r>
            <a:r>
              <a:rPr lang="en-US" sz="2800" dirty="0"/>
              <a:t> </a:t>
            </a:r>
            <a:r>
              <a:rPr lang="en-US" sz="2800" dirty="0" err="1"/>
              <a:t>dlm</a:t>
            </a:r>
            <a:r>
              <a:rPr lang="en-US" sz="2800" dirty="0"/>
              <a:t> </a:t>
            </a:r>
            <a:r>
              <a:rPr lang="en-US" sz="2800" dirty="0" err="1"/>
              <a:t>persamaan</a:t>
            </a:r>
            <a:endParaRPr lang="en-US" sz="2800" dirty="0"/>
          </a:p>
          <a:p>
            <a:pPr marL="693738" indent="0">
              <a:buFont typeface="Arial" charset="0"/>
              <a:buNone/>
              <a:defRPr/>
            </a:pPr>
            <a:r>
              <a:rPr lang="en-US" sz="2800" dirty="0"/>
              <a:t>b. </a:t>
            </a:r>
            <a:r>
              <a:rPr lang="en-US" sz="2800" dirty="0" err="1"/>
              <a:t>Persamaan</a:t>
            </a:r>
            <a:r>
              <a:rPr lang="en-US" sz="2800" dirty="0"/>
              <a:t> </a:t>
            </a:r>
            <a:r>
              <a:rPr lang="en-US" sz="2800" dirty="0" err="1"/>
              <a:t>laba</a:t>
            </a:r>
            <a:r>
              <a:rPr lang="en-US" sz="2800" dirty="0"/>
              <a:t> : </a:t>
            </a:r>
            <a:r>
              <a:rPr lang="en-US" sz="2800" dirty="0" err="1"/>
              <a:t>fungsi</a:t>
            </a:r>
            <a:r>
              <a:rPr lang="en-US" sz="2800" dirty="0"/>
              <a:t> </a:t>
            </a:r>
            <a:r>
              <a:rPr lang="en-US" sz="2800" dirty="0" err="1"/>
              <a:t>tujuan</a:t>
            </a:r>
            <a:endParaRPr lang="en-US" sz="2800" dirty="0"/>
          </a:p>
          <a:p>
            <a:pPr marL="693738" indent="0">
              <a:buFont typeface="Arial" charset="0"/>
              <a:buNone/>
              <a:defRPr/>
            </a:pPr>
            <a:r>
              <a:rPr lang="en-US" sz="2800" dirty="0"/>
              <a:t>c. </a:t>
            </a:r>
            <a:r>
              <a:rPr lang="en-US" sz="2800" dirty="0" err="1"/>
              <a:t>Persamaan</a:t>
            </a:r>
            <a:r>
              <a:rPr lang="en-US" sz="2800" dirty="0"/>
              <a:t> </a:t>
            </a:r>
            <a:r>
              <a:rPr lang="en-US" sz="2800" dirty="0" err="1"/>
              <a:t>sumber</a:t>
            </a:r>
            <a:r>
              <a:rPr lang="en-US" sz="2800" dirty="0"/>
              <a:t> </a:t>
            </a:r>
            <a:r>
              <a:rPr lang="en-US" sz="2800" dirty="0" err="1"/>
              <a:t>daya</a:t>
            </a:r>
            <a:r>
              <a:rPr lang="en-US" sz="2800" dirty="0"/>
              <a:t> : </a:t>
            </a:r>
            <a:r>
              <a:rPr lang="en-US" sz="2800" dirty="0" err="1"/>
              <a:t>pembatas</a:t>
            </a:r>
            <a:endParaRPr lang="en-US" sz="2800" dirty="0"/>
          </a:p>
          <a:p>
            <a:pPr marL="693738" indent="0">
              <a:buFont typeface="Arial" charset="0"/>
              <a:buNone/>
              <a:defRPr/>
            </a:pPr>
            <a:r>
              <a:rPr lang="en-US" sz="2800" dirty="0"/>
              <a:t>d. </a:t>
            </a:r>
            <a:r>
              <a:rPr lang="en-US" sz="2800" dirty="0" err="1"/>
              <a:t>Variabel</a:t>
            </a:r>
            <a:r>
              <a:rPr lang="en-US" sz="2800" dirty="0"/>
              <a:t> : </a:t>
            </a:r>
            <a:r>
              <a:rPr lang="en-US" sz="2800" dirty="0" err="1"/>
              <a:t>sesuatu</a:t>
            </a:r>
            <a:r>
              <a:rPr lang="en-US" sz="2800" dirty="0"/>
              <a:t> yang </a:t>
            </a:r>
            <a:r>
              <a:rPr lang="en-US" sz="2800" dirty="0" err="1"/>
              <a:t>nilainya</a:t>
            </a:r>
            <a:r>
              <a:rPr lang="en-US" sz="2800" dirty="0"/>
              <a:t> </a:t>
            </a:r>
            <a:r>
              <a:rPr lang="en-US" sz="2800" dirty="0" err="1"/>
              <a:t>berubah-ubah</a:t>
            </a:r>
            <a:endParaRPr lang="en-US" sz="2800" dirty="0"/>
          </a:p>
          <a:p>
            <a:pPr marL="0" indent="0">
              <a:buFont typeface="Arial" charset="0"/>
              <a:buNone/>
              <a:defRPr/>
            </a:pPr>
            <a:r>
              <a:rPr lang="en-US" sz="2800" dirty="0"/>
              <a:t>4. </a:t>
            </a:r>
            <a:r>
              <a:rPr lang="en-US" sz="2800" dirty="0" err="1"/>
              <a:t>Pemecahan</a:t>
            </a:r>
            <a:r>
              <a:rPr lang="en-US" sz="2800" dirty="0"/>
              <a:t> Model</a:t>
            </a:r>
          </a:p>
          <a:p>
            <a:pPr marL="0" indent="0">
              <a:buFont typeface="Arial" charset="0"/>
              <a:buNone/>
              <a:defRPr/>
            </a:pPr>
            <a:endParaRPr lang="en-US" dirty="0"/>
          </a:p>
          <a:p>
            <a:pPr marL="514350" indent="-514350">
              <a:buFont typeface="Arial" charset="0"/>
              <a:buAutoNum type="arabicPeriod"/>
              <a:defRPr/>
            </a:pPr>
            <a:endParaRPr lang="en-US" dirty="0"/>
          </a:p>
        </p:txBody>
      </p:sp>
    </p:spTree>
    <p:extLst>
      <p:ext uri="{BB962C8B-B14F-4D97-AF65-F5344CB8AC3E}">
        <p14:creationId xmlns:p14="http://schemas.microsoft.com/office/powerpoint/2010/main" val="2013123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74638"/>
            <a:ext cx="8229600" cy="346075"/>
          </a:xfrm>
        </p:spPr>
        <p:txBody>
          <a:bodyPr>
            <a:normAutofit fontScale="90000"/>
          </a:bodyPr>
          <a:lstStyle/>
          <a:p>
            <a:r>
              <a:rPr lang="en-US"/>
              <a:t>Contoh:</a:t>
            </a:r>
          </a:p>
        </p:txBody>
      </p:sp>
      <p:sp>
        <p:nvSpPr>
          <p:cNvPr id="6147" name="Content Placeholder 2"/>
          <p:cNvSpPr>
            <a:spLocks noGrp="1"/>
          </p:cNvSpPr>
          <p:nvPr>
            <p:ph idx="1"/>
          </p:nvPr>
        </p:nvSpPr>
        <p:spPr>
          <a:xfrm>
            <a:off x="457200" y="692150"/>
            <a:ext cx="8229600" cy="5976938"/>
          </a:xfrm>
        </p:spPr>
        <p:txBody>
          <a:bodyPr/>
          <a:lstStyle/>
          <a:p>
            <a:pPr marL="0" indent="0" algn="just">
              <a:buFont typeface="Arial" charset="0"/>
              <a:buNone/>
            </a:pPr>
            <a:r>
              <a:rPr lang="en-US" sz="2400"/>
              <a:t>Perusahaan barang tembikar Colonial memproduksi 2 produk setiap hari, yaitu mangkok dan cangkir. Perusahaan mempunyai 2 sumber daya yang terbatas jumlahnya untuk memproduksi produk-produk tersebut yaitu tanah liat dan tenaga kerja. Dengan keterbatasan sumberdaya, perusahaan ingin mengetahui berapa banyak mangkok dan cangkir yang akan di produksi tiap hari dalam rangka memaksimalkan laba.Kedua produk mempunyai kebutuhan sumber daya untuk produksi serta laba per item sebagai berikut:</a:t>
            </a:r>
          </a:p>
          <a:p>
            <a:pPr marL="0" indent="0" algn="just">
              <a:buFont typeface="Arial" charset="0"/>
              <a:buNone/>
            </a:pPr>
            <a:endParaRPr lang="en-US" sz="2400"/>
          </a:p>
          <a:p>
            <a:pPr marL="0" indent="0" algn="just">
              <a:buFont typeface="Arial" charset="0"/>
              <a:buNone/>
            </a:pPr>
            <a:endParaRPr lang="en-US" sz="2400"/>
          </a:p>
          <a:p>
            <a:pPr marL="0" indent="0" algn="just">
              <a:buFont typeface="Arial" charset="0"/>
              <a:buNone/>
            </a:pPr>
            <a:endParaRPr lang="en-US" sz="2400"/>
          </a:p>
          <a:p>
            <a:pPr marL="0" indent="0" algn="just">
              <a:buFont typeface="Arial" charset="0"/>
              <a:buNone/>
            </a:pPr>
            <a:endParaRPr lang="en-US" sz="2400"/>
          </a:p>
          <a:p>
            <a:pPr marL="0" indent="0" algn="just">
              <a:buFont typeface="Arial" charset="0"/>
              <a:buNone/>
            </a:pPr>
            <a:r>
              <a:rPr lang="en-US" sz="2400"/>
              <a:t>Tersedia 40 jam tenaga dan 120 pon tanah liat setiap hari untuk produksi.</a:t>
            </a:r>
          </a:p>
        </p:txBody>
      </p:sp>
      <p:graphicFrame>
        <p:nvGraphicFramePr>
          <p:cNvPr id="4" name="Table 3"/>
          <p:cNvGraphicFramePr>
            <a:graphicFrameLocks noGrp="1"/>
          </p:cNvGraphicFramePr>
          <p:nvPr/>
        </p:nvGraphicFramePr>
        <p:xfrm>
          <a:off x="684213" y="4365625"/>
          <a:ext cx="7920036" cy="1443038"/>
        </p:xfrm>
        <a:graphic>
          <a:graphicData uri="http://schemas.openxmlformats.org/drawingml/2006/table">
            <a:tbl>
              <a:tblPr firstRow="1" bandRow="1">
                <a:tableStyleId>{5C22544A-7EE6-4342-B048-85BDC9FD1C3A}</a:tableStyleId>
              </a:tblPr>
              <a:tblGrid>
                <a:gridCol w="1980009">
                  <a:extLst>
                    <a:ext uri="{9D8B030D-6E8A-4147-A177-3AD203B41FA5}">
                      <a16:colId xmlns:a16="http://schemas.microsoft.com/office/drawing/2014/main" val="20000"/>
                    </a:ext>
                  </a:extLst>
                </a:gridCol>
                <a:gridCol w="1980009">
                  <a:extLst>
                    <a:ext uri="{9D8B030D-6E8A-4147-A177-3AD203B41FA5}">
                      <a16:colId xmlns:a16="http://schemas.microsoft.com/office/drawing/2014/main" val="20001"/>
                    </a:ext>
                  </a:extLst>
                </a:gridCol>
                <a:gridCol w="1980009">
                  <a:extLst>
                    <a:ext uri="{9D8B030D-6E8A-4147-A177-3AD203B41FA5}">
                      <a16:colId xmlns:a16="http://schemas.microsoft.com/office/drawing/2014/main" val="20002"/>
                    </a:ext>
                  </a:extLst>
                </a:gridCol>
                <a:gridCol w="1980009">
                  <a:extLst>
                    <a:ext uri="{9D8B030D-6E8A-4147-A177-3AD203B41FA5}">
                      <a16:colId xmlns:a16="http://schemas.microsoft.com/office/drawing/2014/main" val="20003"/>
                    </a:ext>
                  </a:extLst>
                </a:gridCol>
              </a:tblGrid>
              <a:tr h="432069">
                <a:tc>
                  <a:txBody>
                    <a:bodyPr/>
                    <a:lstStyle/>
                    <a:p>
                      <a:pPr algn="ctr"/>
                      <a:r>
                        <a:rPr lang="en-US" sz="1800" dirty="0" err="1"/>
                        <a:t>Produk</a:t>
                      </a:r>
                      <a:endParaRPr lang="en-US" sz="1800" dirty="0"/>
                    </a:p>
                  </a:txBody>
                  <a:tcPr marL="91430" marR="91430" marT="45722" marB="45722"/>
                </a:tc>
                <a:tc>
                  <a:txBody>
                    <a:bodyPr/>
                    <a:lstStyle/>
                    <a:p>
                      <a:pPr algn="ctr"/>
                      <a:r>
                        <a:rPr lang="en-US" sz="1800" dirty="0" err="1"/>
                        <a:t>Tenaga</a:t>
                      </a:r>
                      <a:r>
                        <a:rPr lang="en-US" sz="1800" dirty="0"/>
                        <a:t> </a:t>
                      </a:r>
                      <a:r>
                        <a:rPr lang="en-US" sz="1800" dirty="0" err="1"/>
                        <a:t>kerja</a:t>
                      </a:r>
                      <a:endParaRPr lang="en-US" sz="1800" dirty="0"/>
                    </a:p>
                  </a:txBody>
                  <a:tcPr marL="91430" marR="91430" marT="45722" marB="45722"/>
                </a:tc>
                <a:tc>
                  <a:txBody>
                    <a:bodyPr/>
                    <a:lstStyle/>
                    <a:p>
                      <a:pPr algn="ctr"/>
                      <a:r>
                        <a:rPr lang="en-US" sz="1800" dirty="0"/>
                        <a:t>Tanah</a:t>
                      </a:r>
                      <a:r>
                        <a:rPr lang="en-US" sz="1800" baseline="0" dirty="0"/>
                        <a:t> </a:t>
                      </a:r>
                      <a:r>
                        <a:rPr lang="en-US" sz="1800" baseline="0" dirty="0" err="1"/>
                        <a:t>liat</a:t>
                      </a:r>
                      <a:endParaRPr lang="en-US" sz="1800" dirty="0"/>
                    </a:p>
                  </a:txBody>
                  <a:tcPr marL="91430" marR="91430" marT="45722" marB="45722"/>
                </a:tc>
                <a:tc>
                  <a:txBody>
                    <a:bodyPr/>
                    <a:lstStyle/>
                    <a:p>
                      <a:pPr algn="ctr"/>
                      <a:r>
                        <a:rPr lang="en-US" sz="1800" dirty="0" err="1"/>
                        <a:t>Laba</a:t>
                      </a:r>
                      <a:endParaRPr lang="en-US" sz="1800" dirty="0"/>
                    </a:p>
                  </a:txBody>
                  <a:tcPr marL="91430" marR="91430" marT="45722" marB="45722"/>
                </a:tc>
                <a:extLst>
                  <a:ext uri="{0D108BD9-81ED-4DB2-BD59-A6C34878D82A}">
                    <a16:rowId xmlns:a16="http://schemas.microsoft.com/office/drawing/2014/main" val="10000"/>
                  </a:ext>
                </a:extLst>
              </a:tr>
              <a:tr h="370858">
                <a:tc>
                  <a:txBody>
                    <a:bodyPr/>
                    <a:lstStyle/>
                    <a:p>
                      <a:pPr algn="ctr"/>
                      <a:endParaRPr lang="en-US" sz="1800" dirty="0"/>
                    </a:p>
                  </a:txBody>
                  <a:tcPr marL="91430" marR="91430" marT="45722" marB="45722"/>
                </a:tc>
                <a:tc>
                  <a:txBody>
                    <a:bodyPr/>
                    <a:lstStyle/>
                    <a:p>
                      <a:pPr algn="ctr"/>
                      <a:r>
                        <a:rPr lang="en-US" sz="1800" dirty="0"/>
                        <a:t>(Jam/unit)</a:t>
                      </a:r>
                    </a:p>
                  </a:txBody>
                  <a:tcPr marL="91430" marR="91430" marT="45722" marB="45722"/>
                </a:tc>
                <a:tc>
                  <a:txBody>
                    <a:bodyPr/>
                    <a:lstStyle/>
                    <a:p>
                      <a:pPr algn="ctr"/>
                      <a:r>
                        <a:rPr lang="en-US" sz="1800" dirty="0"/>
                        <a:t>(</a:t>
                      </a:r>
                      <a:r>
                        <a:rPr lang="en-US" sz="1800" dirty="0" err="1"/>
                        <a:t>pon</a:t>
                      </a:r>
                      <a:r>
                        <a:rPr lang="en-US" sz="1800" dirty="0"/>
                        <a:t>/unit)</a:t>
                      </a:r>
                    </a:p>
                  </a:txBody>
                  <a:tcPr marL="91430" marR="91430" marT="45722" marB="45722"/>
                </a:tc>
                <a:tc>
                  <a:txBody>
                    <a:bodyPr/>
                    <a:lstStyle/>
                    <a:p>
                      <a:pPr algn="ctr"/>
                      <a:r>
                        <a:rPr lang="en-US" sz="1800" dirty="0"/>
                        <a:t>(</a:t>
                      </a:r>
                      <a:r>
                        <a:rPr lang="en-US" sz="1800" baseline="0" dirty="0"/>
                        <a:t> $/unit)</a:t>
                      </a:r>
                      <a:endParaRPr lang="en-US" sz="1800" dirty="0"/>
                    </a:p>
                  </a:txBody>
                  <a:tcPr marL="91430" marR="91430" marT="45722" marB="45722"/>
                </a:tc>
                <a:extLst>
                  <a:ext uri="{0D108BD9-81ED-4DB2-BD59-A6C34878D82A}">
                    <a16:rowId xmlns:a16="http://schemas.microsoft.com/office/drawing/2014/main" val="10001"/>
                  </a:ext>
                </a:extLst>
              </a:tr>
              <a:tr h="640111">
                <a:tc>
                  <a:txBody>
                    <a:bodyPr/>
                    <a:lstStyle/>
                    <a:p>
                      <a:pPr algn="ctr"/>
                      <a:r>
                        <a:rPr lang="en-US" sz="1800" dirty="0" err="1"/>
                        <a:t>Mangkok</a:t>
                      </a:r>
                      <a:endParaRPr lang="en-US" sz="1800" dirty="0"/>
                    </a:p>
                    <a:p>
                      <a:pPr algn="ctr"/>
                      <a:r>
                        <a:rPr lang="en-US" sz="1800" dirty="0" err="1"/>
                        <a:t>Cangkir</a:t>
                      </a:r>
                      <a:endParaRPr lang="en-US" sz="1800" dirty="0"/>
                    </a:p>
                  </a:txBody>
                  <a:tcPr marL="91430" marR="91430" marT="45722" marB="45722"/>
                </a:tc>
                <a:tc>
                  <a:txBody>
                    <a:bodyPr/>
                    <a:lstStyle/>
                    <a:p>
                      <a:pPr algn="ctr"/>
                      <a:r>
                        <a:rPr lang="en-US" sz="1800" dirty="0"/>
                        <a:t>1</a:t>
                      </a:r>
                    </a:p>
                    <a:p>
                      <a:pPr algn="ctr"/>
                      <a:r>
                        <a:rPr lang="en-US" sz="1800" dirty="0"/>
                        <a:t>2</a:t>
                      </a:r>
                    </a:p>
                  </a:txBody>
                  <a:tcPr marL="91430" marR="91430" marT="45722" marB="45722"/>
                </a:tc>
                <a:tc>
                  <a:txBody>
                    <a:bodyPr/>
                    <a:lstStyle/>
                    <a:p>
                      <a:pPr algn="ctr"/>
                      <a:r>
                        <a:rPr lang="en-US" sz="1800" dirty="0"/>
                        <a:t>4</a:t>
                      </a:r>
                    </a:p>
                    <a:p>
                      <a:pPr algn="ctr"/>
                      <a:r>
                        <a:rPr lang="en-US" sz="1800" dirty="0"/>
                        <a:t>3</a:t>
                      </a:r>
                    </a:p>
                  </a:txBody>
                  <a:tcPr marL="91430" marR="91430" marT="45722" marB="45722"/>
                </a:tc>
                <a:tc>
                  <a:txBody>
                    <a:bodyPr/>
                    <a:lstStyle/>
                    <a:p>
                      <a:pPr algn="ctr"/>
                      <a:r>
                        <a:rPr lang="en-US" sz="1800" dirty="0"/>
                        <a:t>4</a:t>
                      </a:r>
                    </a:p>
                    <a:p>
                      <a:pPr algn="ctr"/>
                      <a:r>
                        <a:rPr lang="en-US" sz="1800" dirty="0"/>
                        <a:t>5</a:t>
                      </a:r>
                    </a:p>
                  </a:txBody>
                  <a:tcPr marL="91430" marR="91430" marT="45722" marB="45722"/>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48312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p:txBody>
          <a:bodyPr/>
          <a:lstStyle/>
          <a:p>
            <a:pPr eaLnBrk="1" hangingPunct="1"/>
            <a:r>
              <a:rPr lang="en-US"/>
              <a:t>Model Matematik</a:t>
            </a:r>
          </a:p>
        </p:txBody>
      </p:sp>
      <p:sp>
        <p:nvSpPr>
          <p:cNvPr id="7171" name="Rectangle 5"/>
          <p:cNvSpPr>
            <a:spLocks noGrp="1" noChangeArrowheads="1"/>
          </p:cNvSpPr>
          <p:nvPr>
            <p:ph type="body" sz="half" idx="1"/>
          </p:nvPr>
        </p:nvSpPr>
        <p:spPr/>
        <p:txBody>
          <a:bodyPr/>
          <a:lstStyle/>
          <a:p>
            <a:pPr eaLnBrk="1" hangingPunct="1"/>
            <a:r>
              <a:rPr lang="en-US" dirty="0" err="1"/>
              <a:t>Maks</a:t>
            </a:r>
            <a:r>
              <a:rPr lang="en-US" dirty="0"/>
              <a:t> Z = C X</a:t>
            </a:r>
            <a:r>
              <a:rPr lang="en-US" sz="2400" dirty="0"/>
              <a:t>1</a:t>
            </a:r>
            <a:r>
              <a:rPr lang="en-US" dirty="0"/>
              <a:t> + C X</a:t>
            </a:r>
            <a:r>
              <a:rPr lang="en-US" sz="2400" dirty="0"/>
              <a:t>2</a:t>
            </a:r>
            <a:endParaRPr lang="en-US" dirty="0"/>
          </a:p>
          <a:p>
            <a:pPr marL="0" indent="0" eaLnBrk="1" hangingPunct="1">
              <a:buNone/>
            </a:pPr>
            <a:r>
              <a:rPr lang="en-US" dirty="0" err="1"/>
              <a:t>Kendala</a:t>
            </a:r>
            <a:endParaRPr lang="en-US" dirty="0"/>
          </a:p>
          <a:p>
            <a:pPr marL="0" indent="0" eaLnBrk="1" hangingPunct="1">
              <a:buNone/>
            </a:pPr>
            <a:endParaRPr lang="en-US" dirty="0"/>
          </a:p>
          <a:p>
            <a:pPr marL="0" indent="0">
              <a:buNone/>
            </a:pPr>
            <a:r>
              <a:rPr lang="en-US" dirty="0"/>
              <a:t>  a   X</a:t>
            </a:r>
            <a:r>
              <a:rPr lang="en-US" sz="2400" dirty="0"/>
              <a:t>1</a:t>
            </a:r>
            <a:r>
              <a:rPr lang="en-US" dirty="0"/>
              <a:t> + a  X</a:t>
            </a:r>
            <a:r>
              <a:rPr lang="en-US" sz="2400" dirty="0"/>
              <a:t>2</a:t>
            </a:r>
            <a:r>
              <a:rPr lang="en-US" dirty="0"/>
              <a:t> ≤ b</a:t>
            </a:r>
          </a:p>
          <a:p>
            <a:pPr marL="0" indent="0">
              <a:buNone/>
            </a:pPr>
            <a:r>
              <a:rPr lang="en-US" dirty="0"/>
              <a:t>  a   X</a:t>
            </a:r>
            <a:r>
              <a:rPr lang="en-US" sz="2400" dirty="0"/>
              <a:t>1</a:t>
            </a:r>
            <a:r>
              <a:rPr lang="en-US" dirty="0"/>
              <a:t> + a  X</a:t>
            </a:r>
            <a:r>
              <a:rPr lang="en-US" sz="2400" dirty="0"/>
              <a:t>2</a:t>
            </a:r>
            <a:r>
              <a:rPr lang="en-US" dirty="0"/>
              <a:t> ≤ b</a:t>
            </a:r>
          </a:p>
          <a:p>
            <a:pPr marL="0" indent="0">
              <a:buNone/>
            </a:pPr>
            <a:r>
              <a:rPr lang="en-US" dirty="0"/>
              <a:t>  a   X</a:t>
            </a:r>
            <a:r>
              <a:rPr lang="en-US" sz="2400" dirty="0"/>
              <a:t>1</a:t>
            </a:r>
            <a:r>
              <a:rPr lang="en-US" dirty="0"/>
              <a:t> + a  X</a:t>
            </a:r>
            <a:r>
              <a:rPr lang="en-US" sz="2400" dirty="0"/>
              <a:t>2</a:t>
            </a:r>
            <a:r>
              <a:rPr lang="en-US" dirty="0"/>
              <a:t> ≤ b</a:t>
            </a:r>
          </a:p>
          <a:p>
            <a:pPr marL="0" indent="0">
              <a:buNone/>
            </a:pPr>
            <a:r>
              <a:rPr lang="en-US" dirty="0"/>
              <a:t>        X</a:t>
            </a:r>
            <a:r>
              <a:rPr lang="en-US" sz="2400" dirty="0"/>
              <a:t>1</a:t>
            </a:r>
            <a:r>
              <a:rPr lang="en-US" dirty="0"/>
              <a:t>  , X</a:t>
            </a:r>
            <a:r>
              <a:rPr lang="en-US" sz="2400" dirty="0"/>
              <a:t>2</a:t>
            </a:r>
            <a:r>
              <a:rPr lang="en-US" dirty="0"/>
              <a:t>    ≥ 0</a:t>
            </a:r>
          </a:p>
        </p:txBody>
      </p:sp>
      <p:sp>
        <p:nvSpPr>
          <p:cNvPr id="7172" name="Rectangle 6"/>
          <p:cNvSpPr>
            <a:spLocks noGrp="1" noChangeArrowheads="1"/>
          </p:cNvSpPr>
          <p:nvPr>
            <p:ph type="body" sz="half" idx="2"/>
          </p:nvPr>
        </p:nvSpPr>
        <p:spPr/>
        <p:txBody>
          <a:bodyPr/>
          <a:lstStyle/>
          <a:p>
            <a:pPr eaLnBrk="1" hangingPunct="1"/>
            <a:r>
              <a:rPr lang="en-US" dirty="0"/>
              <a:t>Min Z = C X</a:t>
            </a:r>
            <a:r>
              <a:rPr lang="en-US" sz="2400" dirty="0"/>
              <a:t>1</a:t>
            </a:r>
            <a:r>
              <a:rPr lang="en-US" dirty="0"/>
              <a:t>  + C X</a:t>
            </a:r>
            <a:r>
              <a:rPr lang="en-US" sz="2400" dirty="0"/>
              <a:t>2</a:t>
            </a:r>
            <a:endParaRPr lang="en-US" dirty="0"/>
          </a:p>
          <a:p>
            <a:pPr marL="0" indent="0" eaLnBrk="1" hangingPunct="1">
              <a:buNone/>
            </a:pPr>
            <a:r>
              <a:rPr lang="en-US" dirty="0" err="1"/>
              <a:t>Kendala</a:t>
            </a:r>
            <a:endParaRPr lang="en-US" dirty="0"/>
          </a:p>
          <a:p>
            <a:pPr marL="0" indent="0">
              <a:buNone/>
            </a:pPr>
            <a:endParaRPr lang="en-US" dirty="0"/>
          </a:p>
          <a:p>
            <a:pPr marL="0" indent="0">
              <a:buNone/>
            </a:pPr>
            <a:r>
              <a:rPr lang="en-US" dirty="0"/>
              <a:t>a   X</a:t>
            </a:r>
            <a:r>
              <a:rPr lang="en-US" sz="2400" dirty="0"/>
              <a:t>1</a:t>
            </a:r>
            <a:r>
              <a:rPr lang="en-US" dirty="0"/>
              <a:t>  + a   X</a:t>
            </a:r>
            <a:r>
              <a:rPr lang="en-US" sz="2400" dirty="0"/>
              <a:t>2</a:t>
            </a:r>
            <a:r>
              <a:rPr lang="en-US" dirty="0"/>
              <a:t>   ≥ b</a:t>
            </a:r>
          </a:p>
          <a:p>
            <a:pPr marL="0" indent="0">
              <a:buNone/>
            </a:pPr>
            <a:r>
              <a:rPr lang="en-US" dirty="0"/>
              <a:t>a   X</a:t>
            </a:r>
            <a:r>
              <a:rPr lang="en-US" sz="2400" dirty="0"/>
              <a:t>1</a:t>
            </a:r>
            <a:r>
              <a:rPr lang="en-US" dirty="0"/>
              <a:t>  + a   X</a:t>
            </a:r>
            <a:r>
              <a:rPr lang="en-US" sz="2400" dirty="0"/>
              <a:t>2</a:t>
            </a:r>
            <a:r>
              <a:rPr lang="en-US" dirty="0"/>
              <a:t>   ≥ b</a:t>
            </a:r>
          </a:p>
          <a:p>
            <a:pPr marL="0" indent="0">
              <a:buNone/>
            </a:pPr>
            <a:r>
              <a:rPr lang="en-US" dirty="0"/>
              <a:t>a   X</a:t>
            </a:r>
            <a:r>
              <a:rPr lang="en-US" sz="2400" dirty="0"/>
              <a:t>1</a:t>
            </a:r>
            <a:r>
              <a:rPr lang="en-US" dirty="0"/>
              <a:t>  + a   X</a:t>
            </a:r>
            <a:r>
              <a:rPr lang="en-US" sz="2400" dirty="0"/>
              <a:t>2</a:t>
            </a:r>
            <a:r>
              <a:rPr lang="en-US" dirty="0"/>
              <a:t>   ≥ b</a:t>
            </a:r>
          </a:p>
          <a:p>
            <a:pPr marL="0" indent="0">
              <a:buNone/>
            </a:pPr>
            <a:r>
              <a:rPr lang="en-US" dirty="0"/>
              <a:t> X</a:t>
            </a:r>
            <a:r>
              <a:rPr lang="en-US" sz="2400" dirty="0"/>
              <a:t>1</a:t>
            </a:r>
            <a:r>
              <a:rPr lang="en-US" dirty="0"/>
              <a:t>    , X</a:t>
            </a:r>
            <a:r>
              <a:rPr lang="en-US" sz="2400" dirty="0"/>
              <a:t>2</a:t>
            </a:r>
            <a:r>
              <a:rPr lang="en-US" dirty="0"/>
              <a:t>    ≥ 0</a:t>
            </a:r>
          </a:p>
        </p:txBody>
      </p:sp>
    </p:spTree>
    <p:extLst>
      <p:ext uri="{BB962C8B-B14F-4D97-AF65-F5344CB8AC3E}">
        <p14:creationId xmlns:p14="http://schemas.microsoft.com/office/powerpoint/2010/main" val="278607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274638"/>
            <a:ext cx="8229600" cy="777875"/>
          </a:xfrm>
        </p:spPr>
        <p:txBody>
          <a:bodyPr/>
          <a:lstStyle/>
          <a:p>
            <a:r>
              <a:rPr lang="en-US"/>
              <a:t>Teknik Sain Manajemen</a:t>
            </a:r>
          </a:p>
        </p:txBody>
      </p:sp>
      <p:sp>
        <p:nvSpPr>
          <p:cNvPr id="8195" name="Content Placeholder 2"/>
          <p:cNvSpPr>
            <a:spLocks noGrp="1"/>
          </p:cNvSpPr>
          <p:nvPr>
            <p:ph idx="1"/>
          </p:nvPr>
        </p:nvSpPr>
        <p:spPr>
          <a:xfrm>
            <a:off x="179388" y="1052513"/>
            <a:ext cx="8856662" cy="5567362"/>
          </a:xfrm>
        </p:spPr>
        <p:txBody>
          <a:bodyPr/>
          <a:lstStyle/>
          <a:p>
            <a:pPr marL="0" indent="0">
              <a:buFont typeface="Arial" charset="0"/>
              <a:buNone/>
            </a:pPr>
            <a:endParaRPr lang="en-US"/>
          </a:p>
        </p:txBody>
      </p:sp>
      <p:sp>
        <p:nvSpPr>
          <p:cNvPr id="4" name="Rectangle 3"/>
          <p:cNvSpPr/>
          <p:nvPr/>
        </p:nvSpPr>
        <p:spPr>
          <a:xfrm>
            <a:off x="2700338" y="1341438"/>
            <a:ext cx="3887787" cy="43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err="1"/>
              <a:t>Teknik</a:t>
            </a:r>
            <a:r>
              <a:rPr lang="en-US" dirty="0"/>
              <a:t> </a:t>
            </a:r>
            <a:r>
              <a:rPr lang="en-US" dirty="0" err="1"/>
              <a:t>Manajemen</a:t>
            </a:r>
            <a:r>
              <a:rPr lang="en-US" dirty="0"/>
              <a:t> </a:t>
            </a:r>
            <a:r>
              <a:rPr lang="en-US" dirty="0" err="1"/>
              <a:t>Sain</a:t>
            </a:r>
            <a:endParaRPr lang="en-US" dirty="0"/>
          </a:p>
        </p:txBody>
      </p:sp>
      <p:sp>
        <p:nvSpPr>
          <p:cNvPr id="5" name="Rectangle 4"/>
          <p:cNvSpPr/>
          <p:nvPr/>
        </p:nvSpPr>
        <p:spPr>
          <a:xfrm>
            <a:off x="395288" y="2432050"/>
            <a:ext cx="1728787" cy="4092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Program linear </a:t>
            </a:r>
            <a:r>
              <a:rPr lang="en-US" dirty="0" err="1"/>
              <a:t>Matematika</a:t>
            </a:r>
            <a:r>
              <a:rPr lang="en-US" dirty="0"/>
              <a:t> :</a:t>
            </a:r>
          </a:p>
          <a:p>
            <a:pPr>
              <a:defRPr/>
            </a:pPr>
            <a:r>
              <a:rPr lang="en-US" dirty="0"/>
              <a:t>Model Program linier</a:t>
            </a:r>
          </a:p>
          <a:p>
            <a:pPr marL="236538" indent="-236538">
              <a:defRPr/>
            </a:pPr>
            <a:r>
              <a:rPr lang="en-US" dirty="0"/>
              <a:t>1. </a:t>
            </a:r>
            <a:r>
              <a:rPr lang="en-US" dirty="0" err="1"/>
              <a:t>Analisis</a:t>
            </a:r>
            <a:r>
              <a:rPr lang="en-US" dirty="0"/>
              <a:t> </a:t>
            </a:r>
            <a:r>
              <a:rPr lang="en-US" dirty="0" err="1"/>
              <a:t>grafik</a:t>
            </a:r>
            <a:endParaRPr lang="en-US" dirty="0"/>
          </a:p>
          <a:p>
            <a:pPr marL="236538" indent="-236538">
              <a:defRPr/>
            </a:pPr>
            <a:r>
              <a:rPr lang="en-US" dirty="0"/>
              <a:t>2. </a:t>
            </a:r>
            <a:r>
              <a:rPr lang="en-US" dirty="0" err="1"/>
              <a:t>Metode</a:t>
            </a:r>
            <a:r>
              <a:rPr lang="en-US" dirty="0"/>
              <a:t> </a:t>
            </a:r>
            <a:r>
              <a:rPr lang="en-US" dirty="0" err="1"/>
              <a:t>Simpleks</a:t>
            </a:r>
            <a:endParaRPr lang="en-US" dirty="0"/>
          </a:p>
          <a:p>
            <a:pPr marL="236538" indent="-236538">
              <a:defRPr/>
            </a:pPr>
            <a:r>
              <a:rPr lang="en-US" dirty="0"/>
              <a:t>3. Model </a:t>
            </a:r>
            <a:r>
              <a:rPr lang="en-US" dirty="0" err="1"/>
              <a:t>minimisasi</a:t>
            </a:r>
            <a:endParaRPr lang="en-US" dirty="0"/>
          </a:p>
          <a:p>
            <a:pPr marL="236538" indent="-236538">
              <a:defRPr/>
            </a:pPr>
            <a:r>
              <a:rPr lang="en-US" dirty="0"/>
              <a:t>4. </a:t>
            </a:r>
            <a:r>
              <a:rPr lang="en-US" dirty="0" err="1"/>
              <a:t>Pos-optimalitas</a:t>
            </a:r>
            <a:endParaRPr lang="en-US" dirty="0"/>
          </a:p>
          <a:p>
            <a:pPr marL="236538" indent="-236538">
              <a:defRPr/>
            </a:pPr>
            <a:r>
              <a:rPr lang="en-US" dirty="0"/>
              <a:t>5. </a:t>
            </a:r>
            <a:r>
              <a:rPr lang="en-US" dirty="0" err="1"/>
              <a:t>Transportasi</a:t>
            </a:r>
            <a:r>
              <a:rPr lang="en-US" dirty="0"/>
              <a:t> &amp; </a:t>
            </a:r>
            <a:r>
              <a:rPr lang="en-US" dirty="0" err="1"/>
              <a:t>Penugasan</a:t>
            </a:r>
            <a:endParaRPr lang="en-US" dirty="0"/>
          </a:p>
          <a:p>
            <a:pPr marL="236538" indent="-236538">
              <a:defRPr/>
            </a:pPr>
            <a:r>
              <a:rPr lang="en-US"/>
              <a:t>6 .</a:t>
            </a:r>
            <a:r>
              <a:rPr lang="en-US" dirty="0"/>
              <a:t>Integer Programming</a:t>
            </a:r>
          </a:p>
        </p:txBody>
      </p:sp>
      <p:sp>
        <p:nvSpPr>
          <p:cNvPr id="6" name="Rectangle 5"/>
          <p:cNvSpPr/>
          <p:nvPr/>
        </p:nvSpPr>
        <p:spPr>
          <a:xfrm>
            <a:off x="2339975" y="2432050"/>
            <a:ext cx="1655763" cy="4092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err="1"/>
              <a:t>Teknik</a:t>
            </a:r>
            <a:r>
              <a:rPr lang="en-US" dirty="0"/>
              <a:t> </a:t>
            </a:r>
            <a:r>
              <a:rPr lang="en-US" dirty="0" err="1"/>
              <a:t>Probabilitas</a:t>
            </a:r>
            <a:r>
              <a:rPr lang="en-US" dirty="0"/>
              <a:t> :</a:t>
            </a:r>
          </a:p>
          <a:p>
            <a:pPr marL="236538" indent="-236538">
              <a:buFontTx/>
              <a:buAutoNum type="arabicPeriod"/>
              <a:defRPr/>
            </a:pPr>
            <a:r>
              <a:rPr lang="en-US" dirty="0" err="1"/>
              <a:t>Probabilitas</a:t>
            </a:r>
            <a:endParaRPr lang="en-US" dirty="0"/>
          </a:p>
          <a:p>
            <a:pPr marL="342900" indent="-342900">
              <a:buFontTx/>
              <a:buAutoNum type="arabicPeriod"/>
              <a:defRPr/>
            </a:pPr>
            <a:r>
              <a:rPr lang="en-US" dirty="0" err="1"/>
              <a:t>Teori</a:t>
            </a:r>
            <a:r>
              <a:rPr lang="en-US" dirty="0"/>
              <a:t> </a:t>
            </a:r>
            <a:r>
              <a:rPr lang="en-US" dirty="0" err="1"/>
              <a:t>Permainan</a:t>
            </a:r>
            <a:endParaRPr lang="en-US" dirty="0"/>
          </a:p>
          <a:p>
            <a:pPr marL="342900" indent="-342900">
              <a:buFontTx/>
              <a:buAutoNum type="arabicPeriod"/>
              <a:defRPr/>
            </a:pPr>
            <a:r>
              <a:rPr lang="en-US" dirty="0" err="1"/>
              <a:t>Analisis</a:t>
            </a:r>
            <a:r>
              <a:rPr lang="en-US" dirty="0"/>
              <a:t> </a:t>
            </a:r>
            <a:r>
              <a:rPr lang="en-US" dirty="0" err="1"/>
              <a:t>Keputusan</a:t>
            </a:r>
            <a:endParaRPr lang="en-US" dirty="0"/>
          </a:p>
          <a:p>
            <a:pPr marL="342900" indent="-342900">
              <a:buFontTx/>
              <a:buAutoNum type="arabicPeriod"/>
              <a:defRPr/>
            </a:pPr>
            <a:r>
              <a:rPr lang="en-US" dirty="0" err="1"/>
              <a:t>Analisis</a:t>
            </a:r>
            <a:r>
              <a:rPr lang="en-US" dirty="0"/>
              <a:t> Markov</a:t>
            </a:r>
          </a:p>
          <a:p>
            <a:pPr marL="342900" indent="-342900">
              <a:buFontTx/>
              <a:buAutoNum type="arabicPeriod"/>
              <a:defRPr/>
            </a:pPr>
            <a:r>
              <a:rPr lang="en-US" dirty="0" err="1"/>
              <a:t>Antrian</a:t>
            </a:r>
            <a:endParaRPr lang="en-US" dirty="0"/>
          </a:p>
          <a:p>
            <a:pPr marL="342900" indent="-342900">
              <a:buFontTx/>
              <a:buAutoNum type="arabicPeriod"/>
              <a:defRPr/>
            </a:pPr>
            <a:r>
              <a:rPr lang="en-US" dirty="0" err="1"/>
              <a:t>Simulasi</a:t>
            </a:r>
            <a:endParaRPr lang="en-US" dirty="0"/>
          </a:p>
          <a:p>
            <a:pPr marL="342900" indent="-342900">
              <a:buFontTx/>
              <a:buAutoNum type="arabicPeriod"/>
              <a:defRPr/>
            </a:pPr>
            <a:r>
              <a:rPr lang="en-US" dirty="0" err="1"/>
              <a:t>Peramalan</a:t>
            </a:r>
            <a:endParaRPr lang="en-US" dirty="0"/>
          </a:p>
          <a:p>
            <a:pPr algn="ctr">
              <a:defRPr/>
            </a:pPr>
            <a:endParaRPr lang="en-US" dirty="0"/>
          </a:p>
        </p:txBody>
      </p:sp>
      <p:sp>
        <p:nvSpPr>
          <p:cNvPr id="7" name="Rectangle 6"/>
          <p:cNvSpPr/>
          <p:nvPr/>
        </p:nvSpPr>
        <p:spPr>
          <a:xfrm>
            <a:off x="4211638" y="2432050"/>
            <a:ext cx="1512887" cy="20462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173038" indent="-173038" algn="ctr">
              <a:defRPr/>
            </a:pPr>
            <a:r>
              <a:rPr lang="en-US" dirty="0" err="1"/>
              <a:t>Teknik</a:t>
            </a:r>
            <a:r>
              <a:rPr lang="en-US" dirty="0"/>
              <a:t> </a:t>
            </a:r>
            <a:r>
              <a:rPr lang="en-US" dirty="0" err="1"/>
              <a:t>Persediaan</a:t>
            </a:r>
            <a:r>
              <a:rPr lang="en-US" dirty="0"/>
              <a:t>:</a:t>
            </a:r>
          </a:p>
          <a:p>
            <a:pPr marL="236538" indent="-236538">
              <a:buFontTx/>
              <a:buAutoNum type="arabicPeriod"/>
              <a:defRPr/>
            </a:pPr>
            <a:r>
              <a:rPr lang="en-US" dirty="0" err="1"/>
              <a:t>Permintaan</a:t>
            </a:r>
            <a:r>
              <a:rPr lang="en-US" dirty="0"/>
              <a:t> </a:t>
            </a:r>
            <a:r>
              <a:rPr lang="en-US" dirty="0" err="1"/>
              <a:t>pasti</a:t>
            </a:r>
            <a:endParaRPr lang="en-US" dirty="0"/>
          </a:p>
          <a:p>
            <a:pPr marL="236538" indent="-236538">
              <a:buFontTx/>
              <a:buAutoNum type="arabicPeriod"/>
              <a:defRPr/>
            </a:pPr>
            <a:r>
              <a:rPr lang="en-US" dirty="0" err="1"/>
              <a:t>Permintaan</a:t>
            </a:r>
            <a:r>
              <a:rPr lang="en-US" dirty="0"/>
              <a:t> </a:t>
            </a:r>
            <a:r>
              <a:rPr lang="en-US" dirty="0" err="1"/>
              <a:t>tak</a:t>
            </a:r>
            <a:r>
              <a:rPr lang="en-US" dirty="0"/>
              <a:t> </a:t>
            </a:r>
            <a:r>
              <a:rPr lang="en-US" dirty="0" err="1"/>
              <a:t>pasti</a:t>
            </a:r>
            <a:endParaRPr lang="en-US" dirty="0"/>
          </a:p>
        </p:txBody>
      </p:sp>
      <p:sp>
        <p:nvSpPr>
          <p:cNvPr id="8" name="Rectangle 7"/>
          <p:cNvSpPr/>
          <p:nvPr/>
        </p:nvSpPr>
        <p:spPr>
          <a:xfrm>
            <a:off x="5940425" y="2432050"/>
            <a:ext cx="1152525" cy="23653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err="1"/>
              <a:t>Teknik</a:t>
            </a:r>
            <a:r>
              <a:rPr lang="en-US" dirty="0"/>
              <a:t> </a:t>
            </a:r>
            <a:r>
              <a:rPr lang="en-US" dirty="0" err="1"/>
              <a:t>Jaringan</a:t>
            </a:r>
            <a:r>
              <a:rPr lang="en-US" dirty="0"/>
              <a:t>:</a:t>
            </a:r>
          </a:p>
          <a:p>
            <a:pPr algn="ctr">
              <a:defRPr/>
            </a:pPr>
            <a:r>
              <a:rPr lang="en-US" dirty="0" err="1"/>
              <a:t>Arus</a:t>
            </a:r>
            <a:r>
              <a:rPr lang="en-US" dirty="0"/>
              <a:t> </a:t>
            </a:r>
            <a:r>
              <a:rPr lang="en-US" dirty="0" err="1"/>
              <a:t>jaringan</a:t>
            </a:r>
            <a:endParaRPr lang="en-US" dirty="0"/>
          </a:p>
          <a:p>
            <a:pPr algn="ctr">
              <a:defRPr/>
            </a:pPr>
            <a:r>
              <a:rPr lang="en-US" dirty="0"/>
              <a:t>CPM/PERT</a:t>
            </a:r>
          </a:p>
        </p:txBody>
      </p:sp>
      <p:cxnSp>
        <p:nvCxnSpPr>
          <p:cNvPr id="10" name="Straight Connector 9"/>
          <p:cNvCxnSpPr/>
          <p:nvPr/>
        </p:nvCxnSpPr>
        <p:spPr>
          <a:xfrm>
            <a:off x="4637088" y="1773238"/>
            <a:ext cx="0" cy="3127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900113" y="2085975"/>
            <a:ext cx="7405687" cy="222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900113" y="2085975"/>
            <a:ext cx="6350" cy="3095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348038" y="2108200"/>
            <a:ext cx="0" cy="215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967288" y="2173288"/>
            <a:ext cx="0" cy="2174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508750" y="2108200"/>
            <a:ext cx="0" cy="3492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7308850" y="2432050"/>
            <a:ext cx="1511300" cy="3949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err="1"/>
              <a:t>Teknik</a:t>
            </a:r>
            <a:r>
              <a:rPr lang="en-US" dirty="0"/>
              <a:t> linier &amp; non linier </a:t>
            </a:r>
            <a:r>
              <a:rPr lang="en-US" dirty="0" err="1"/>
              <a:t>lainnya</a:t>
            </a:r>
            <a:r>
              <a:rPr lang="en-US" dirty="0"/>
              <a:t>:</a:t>
            </a:r>
          </a:p>
          <a:p>
            <a:pPr marL="173038" indent="-173038">
              <a:buFontTx/>
              <a:buAutoNum type="arabicPeriod"/>
              <a:defRPr/>
            </a:pPr>
            <a:r>
              <a:rPr lang="en-US" dirty="0"/>
              <a:t>Program </a:t>
            </a:r>
            <a:r>
              <a:rPr lang="en-US" dirty="0" err="1"/>
              <a:t>dinamis</a:t>
            </a:r>
            <a:endParaRPr lang="en-US" dirty="0"/>
          </a:p>
          <a:p>
            <a:pPr marL="173038" indent="-173038">
              <a:buFontTx/>
              <a:buAutoNum type="arabicPeriod"/>
              <a:defRPr/>
            </a:pPr>
            <a:r>
              <a:rPr lang="en-US" dirty="0" err="1"/>
              <a:t>Analisis</a:t>
            </a:r>
            <a:r>
              <a:rPr lang="en-US" dirty="0"/>
              <a:t> </a:t>
            </a:r>
            <a:r>
              <a:rPr lang="en-US" dirty="0" err="1"/>
              <a:t>titik</a:t>
            </a:r>
            <a:r>
              <a:rPr lang="en-US" dirty="0"/>
              <a:t> </a:t>
            </a:r>
            <a:r>
              <a:rPr lang="en-US" dirty="0" err="1"/>
              <a:t>impas</a:t>
            </a:r>
            <a:endParaRPr lang="en-US" dirty="0"/>
          </a:p>
          <a:p>
            <a:pPr marL="173038" indent="-173038">
              <a:buFontTx/>
              <a:buAutoNum type="arabicPeriod"/>
              <a:defRPr/>
            </a:pPr>
            <a:r>
              <a:rPr lang="en-US" dirty="0" err="1"/>
              <a:t>Teknik</a:t>
            </a:r>
            <a:r>
              <a:rPr lang="en-US" dirty="0"/>
              <a:t> </a:t>
            </a:r>
            <a:r>
              <a:rPr lang="en-US" dirty="0" err="1"/>
              <a:t>solusi</a:t>
            </a:r>
            <a:r>
              <a:rPr lang="en-US" dirty="0"/>
              <a:t> </a:t>
            </a:r>
            <a:r>
              <a:rPr lang="en-US" dirty="0" err="1"/>
              <a:t>berdasarkan</a:t>
            </a:r>
            <a:r>
              <a:rPr lang="en-US" dirty="0"/>
              <a:t> </a:t>
            </a:r>
            <a:r>
              <a:rPr lang="en-US" dirty="0" err="1"/>
              <a:t>kalkulus</a:t>
            </a:r>
            <a:endParaRPr lang="en-US" dirty="0"/>
          </a:p>
        </p:txBody>
      </p:sp>
      <p:cxnSp>
        <p:nvCxnSpPr>
          <p:cNvPr id="25" name="Straight Arrow Connector 24"/>
          <p:cNvCxnSpPr/>
          <p:nvPr/>
        </p:nvCxnSpPr>
        <p:spPr>
          <a:xfrm>
            <a:off x="8280400" y="2108200"/>
            <a:ext cx="9525" cy="3587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59588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TotalTime>
  <Words>404</Words>
  <Application>Microsoft Macintosh PowerPoint</Application>
  <PresentationFormat>On-screen Show (4:3)</PresentationFormat>
  <Paragraphs>85</Paragraphs>
  <Slides>6</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PENDAHULUAN </vt:lpstr>
      <vt:lpstr>Langkah-langkah</vt:lpstr>
      <vt:lpstr>Keterangan:</vt:lpstr>
      <vt:lpstr>Contoh:</vt:lpstr>
      <vt:lpstr>Model Matematik</vt:lpstr>
      <vt:lpstr>Teknik Sain Manajemen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PENDAHULUAN </dc:title>
  <dc:creator>Nafisah</dc:creator>
  <cp:lastModifiedBy>Microsoft Office User</cp:lastModifiedBy>
  <cp:revision>3</cp:revision>
  <dcterms:created xsi:type="dcterms:W3CDTF">2016-03-07T04:24:23Z</dcterms:created>
  <dcterms:modified xsi:type="dcterms:W3CDTF">2025-09-23T04:58:36Z</dcterms:modified>
</cp:coreProperties>
</file>